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  <p:sldMasterId id="2147483684" r:id="rId2"/>
  </p:sldMasterIdLst>
  <p:notesMasterIdLst>
    <p:notesMasterId r:id="rId10"/>
  </p:notesMasterIdLst>
  <p:sldIdLst>
    <p:sldId id="256" r:id="rId3"/>
    <p:sldId id="258" r:id="rId4"/>
    <p:sldId id="293" r:id="rId5"/>
    <p:sldId id="257" r:id="rId6"/>
    <p:sldId id="295" r:id="rId7"/>
    <p:sldId id="294" r:id="rId8"/>
    <p:sldId id="296" r:id="rId9"/>
  </p:sldIdLst>
  <p:sldSz cx="9144000" cy="5143500" type="screen16x9"/>
  <p:notesSz cx="6858000" cy="9144000"/>
  <p:embeddedFontLst>
    <p:embeddedFont>
      <p:font typeface="Montserrat Black" panose="020B0604020202020204" charset="-52"/>
      <p:bold r:id="rId11"/>
      <p:boldItalic r:id="rId12"/>
    </p:embeddedFont>
    <p:embeddedFont>
      <p:font typeface="Montserrat Medium" panose="020B0604020202020204" charset="-52"/>
      <p:regular r:id="rId13"/>
      <p:bold r:id="rId14"/>
      <p:italic r:id="rId15"/>
      <p:boldItalic r:id="rId16"/>
    </p:embeddedFont>
    <p:embeddedFont>
      <p:font typeface="Proxima Nova Semibold" panose="020B0604020202020204" charset="0"/>
      <p:regular r:id="rId17"/>
      <p:bold r:id="rId18"/>
      <p:boldItalic r:id="rId19"/>
    </p:embeddedFont>
    <p:embeddedFont>
      <p:font typeface="Roboto" panose="020B0604020202020204" charset="0"/>
      <p:regular r:id="rId20"/>
      <p:bold r:id="rId21"/>
      <p:italic r:id="rId22"/>
      <p:boldItalic r:id="rId23"/>
    </p:embeddedFont>
    <p:embeddedFont>
      <p:font typeface="Bauhaus 93" panose="04030905020B02020C02" pitchFamily="82" charset="0"/>
      <p:regular r:id="rId24"/>
    </p:embeddedFont>
    <p:embeddedFont>
      <p:font typeface="Montserrat ExtraBold" panose="020B0604020202020204" charset="-52"/>
      <p:bold r:id="rId25"/>
      <p:boldItalic r:id="rId26"/>
    </p:embeddedFont>
    <p:embeddedFont>
      <p:font typeface="Montserrat SemiBold" panose="020B0604020202020204" charset="-52"/>
      <p:regular r:id="rId27"/>
      <p:bold r:id="rId28"/>
      <p:italic r:id="rId29"/>
      <p:boldItalic r:id="rId30"/>
    </p:embeddedFont>
    <p:embeddedFont>
      <p:font typeface="Montserrat" panose="020B0604020202020204" charset="-52"/>
      <p:regular r:id="rId31"/>
      <p:bold r:id="rId32"/>
      <p:italic r:id="rId33"/>
      <p:boldItalic r:id="rId34"/>
    </p:embeddedFont>
    <p:embeddedFont>
      <p:font typeface="Proxima Nova" panose="020B060402020202020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9AC5DDA-5B3F-4972-BF21-03F094D7065F}">
  <a:tblStyle styleId="{D9AC5DDA-5B3F-4972-BF21-03F094D706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47" autoAdjust="0"/>
    <p:restoredTop sz="94660"/>
  </p:normalViewPr>
  <p:slideViewPr>
    <p:cSldViewPr snapToGrid="0">
      <p:cViewPr varScale="1">
        <p:scale>
          <a:sx n="134" d="100"/>
          <a:sy n="134" d="100"/>
        </p:scale>
        <p:origin x="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9" Type="http://schemas.openxmlformats.org/officeDocument/2006/relationships/presProps" Target="presProps.xml"/><Relationship Id="rId21" Type="http://schemas.openxmlformats.org/officeDocument/2006/relationships/font" Target="fonts/font11.fntdata"/><Relationship Id="rId34" Type="http://schemas.openxmlformats.org/officeDocument/2006/relationships/font" Target="fonts/font24.fntdata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font" Target="fonts/font22.fntdata"/><Relationship Id="rId37" Type="http://schemas.openxmlformats.org/officeDocument/2006/relationships/font" Target="fonts/font27.fntdata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font" Target="fonts/font26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font" Target="fonts/font25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font" Target="fonts/font23.fntdata"/><Relationship Id="rId38" Type="http://schemas.openxmlformats.org/officeDocument/2006/relationships/font" Target="fonts/font28.fntdata"/></Relationships>
</file>

<file path=ppt/media/image1.gif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a18ca45c72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a18ca45c72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SLIDES_API170608965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SLIDES_API170608965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a18ca45c7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a18ca45c7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a18ca45c72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a18ca45c72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47363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a18ca45c7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a18ca45c7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54869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a18ca45c72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a18ca45c72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669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713225" y="1679670"/>
            <a:ext cx="4494300" cy="1390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 Black"/>
              <a:buNone/>
              <a:defRPr sz="40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064602"/>
            <a:ext cx="2427600" cy="7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713250" y="1184862"/>
            <a:ext cx="77175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arabicPeriod"/>
              <a:defRPr sz="1150"/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alphaLcPeriod"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romanLcPeriod"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arabicPeriod"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alphaLcPeriod"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romanLcPeriod"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arabicPeriod"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alphaLcPeriod"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Montserrat Medium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1">
    <p:bg>
      <p:bgPr>
        <a:solidFill>
          <a:schemeClr val="lt1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>
            <a:spLocks noGrp="1"/>
          </p:cNvSpPr>
          <p:nvPr>
            <p:ph type="title"/>
          </p:nvPr>
        </p:nvSpPr>
        <p:spPr>
          <a:xfrm>
            <a:off x="713225" y="1538700"/>
            <a:ext cx="38589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Font typeface="Montserrat Black"/>
              <a:buNone/>
              <a:defRPr sz="7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3"/>
          <p:cNvSpPr txBox="1">
            <a:spLocks noGrp="1"/>
          </p:cNvSpPr>
          <p:nvPr>
            <p:ph type="subTitle" idx="1"/>
          </p:nvPr>
        </p:nvSpPr>
        <p:spPr>
          <a:xfrm>
            <a:off x="714675" y="2703965"/>
            <a:ext cx="3534000" cy="12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_2_1">
    <p:bg>
      <p:bgPr>
        <a:solidFill>
          <a:schemeClr val="lt1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>
            <a:spLocks noGrp="1"/>
          </p:cNvSpPr>
          <p:nvPr>
            <p:ph type="title"/>
          </p:nvPr>
        </p:nvSpPr>
        <p:spPr>
          <a:xfrm>
            <a:off x="5474900" y="2208525"/>
            <a:ext cx="2782200" cy="10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66" name="Google Shape;166;p28"/>
          <p:cNvSpPr txBox="1">
            <a:spLocks noGrp="1"/>
          </p:cNvSpPr>
          <p:nvPr>
            <p:ph type="subTitle" idx="1"/>
          </p:nvPr>
        </p:nvSpPr>
        <p:spPr>
          <a:xfrm>
            <a:off x="5925675" y="3766750"/>
            <a:ext cx="2505000" cy="8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8"/>
          <p:cNvSpPr txBox="1">
            <a:spLocks noGrp="1"/>
          </p:cNvSpPr>
          <p:nvPr>
            <p:ph type="title" idx="2" hasCustomPrompt="1"/>
          </p:nvPr>
        </p:nvSpPr>
        <p:spPr>
          <a:xfrm>
            <a:off x="7521825" y="1137675"/>
            <a:ext cx="648300" cy="62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four columns 2">
  <p:cSld name="Title &amp; four columns 2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713250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01" name="Google Shape;101;p20"/>
          <p:cNvSpPr txBox="1"/>
          <p:nvPr/>
        </p:nvSpPr>
        <p:spPr>
          <a:xfrm>
            <a:off x="1742693" y="1765200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2" name="Google Shape;102;p20"/>
          <p:cNvSpPr txBox="1">
            <a:spLocks noGrp="1"/>
          </p:cNvSpPr>
          <p:nvPr>
            <p:ph type="subTitle" idx="1"/>
          </p:nvPr>
        </p:nvSpPr>
        <p:spPr>
          <a:xfrm>
            <a:off x="1978890" y="1779022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subTitle" idx="2"/>
          </p:nvPr>
        </p:nvSpPr>
        <p:spPr>
          <a:xfrm>
            <a:off x="1978890" y="2182450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0"/>
          <p:cNvSpPr txBox="1"/>
          <p:nvPr/>
        </p:nvSpPr>
        <p:spPr>
          <a:xfrm>
            <a:off x="5601418" y="1765200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5" name="Google Shape;105;p20"/>
          <p:cNvSpPr txBox="1">
            <a:spLocks noGrp="1"/>
          </p:cNvSpPr>
          <p:nvPr>
            <p:ph type="subTitle" idx="3"/>
          </p:nvPr>
        </p:nvSpPr>
        <p:spPr>
          <a:xfrm>
            <a:off x="5837615" y="1779022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4"/>
          </p:nvPr>
        </p:nvSpPr>
        <p:spPr>
          <a:xfrm>
            <a:off x="5837615" y="2182447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0"/>
          <p:cNvSpPr txBox="1"/>
          <p:nvPr/>
        </p:nvSpPr>
        <p:spPr>
          <a:xfrm>
            <a:off x="1745068" y="3155942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8" name="Google Shape;108;p20"/>
          <p:cNvSpPr txBox="1">
            <a:spLocks noGrp="1"/>
          </p:cNvSpPr>
          <p:nvPr>
            <p:ph type="subTitle" idx="5"/>
          </p:nvPr>
        </p:nvSpPr>
        <p:spPr>
          <a:xfrm>
            <a:off x="1981265" y="3162606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subTitle" idx="6"/>
          </p:nvPr>
        </p:nvSpPr>
        <p:spPr>
          <a:xfrm>
            <a:off x="1981265" y="3566032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0"/>
          <p:cNvSpPr txBox="1"/>
          <p:nvPr/>
        </p:nvSpPr>
        <p:spPr>
          <a:xfrm>
            <a:off x="5603793" y="3155942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1" name="Google Shape;111;p20"/>
          <p:cNvSpPr txBox="1">
            <a:spLocks noGrp="1"/>
          </p:cNvSpPr>
          <p:nvPr>
            <p:ph type="subTitle" idx="7"/>
          </p:nvPr>
        </p:nvSpPr>
        <p:spPr>
          <a:xfrm>
            <a:off x="5839610" y="3162608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subTitle" idx="8"/>
          </p:nvPr>
        </p:nvSpPr>
        <p:spPr>
          <a:xfrm>
            <a:off x="5839610" y="3566033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title" idx="9" hasCustomPrompt="1"/>
          </p:nvPr>
        </p:nvSpPr>
        <p:spPr>
          <a:xfrm>
            <a:off x="1097280" y="1844061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20"/>
          <p:cNvSpPr txBox="1">
            <a:spLocks noGrp="1"/>
          </p:cNvSpPr>
          <p:nvPr>
            <p:ph type="title" idx="13" hasCustomPrompt="1"/>
          </p:nvPr>
        </p:nvSpPr>
        <p:spPr>
          <a:xfrm>
            <a:off x="4956048" y="1849011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  <p:sp>
        <p:nvSpPr>
          <p:cNvPr id="115" name="Google Shape;115;p20"/>
          <p:cNvSpPr txBox="1">
            <a:spLocks noGrp="1"/>
          </p:cNvSpPr>
          <p:nvPr>
            <p:ph type="title" idx="14" hasCustomPrompt="1"/>
          </p:nvPr>
        </p:nvSpPr>
        <p:spPr>
          <a:xfrm>
            <a:off x="1097280" y="3233949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  <p:sp>
        <p:nvSpPr>
          <p:cNvPr id="116" name="Google Shape;116;p20"/>
          <p:cNvSpPr txBox="1">
            <a:spLocks noGrp="1"/>
          </p:cNvSpPr>
          <p:nvPr>
            <p:ph type="title" idx="15" hasCustomPrompt="1"/>
          </p:nvPr>
        </p:nvSpPr>
        <p:spPr>
          <a:xfrm>
            <a:off x="4956048" y="3233949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Montserrat Black"/>
              <a:buNone/>
              <a:defRPr sz="4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646446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 ExtraBold"/>
              <a:buNone/>
              <a:defRPr sz="2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69" r:id="rId4"/>
    <p:sldLayoutId id="2147483674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89" name="Google Shape;189;p36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2" r:id="rId1"/>
    <p:sldLayoutId id="2147483685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BFF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8"/>
          <p:cNvSpPr/>
          <p:nvPr/>
        </p:nvSpPr>
        <p:spPr>
          <a:xfrm>
            <a:off x="4724400" y="557100"/>
            <a:ext cx="4029300" cy="40293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6" name="Google Shape;196;p38"/>
          <p:cNvPicPr preferRelativeResize="0"/>
          <p:nvPr/>
        </p:nvPicPr>
        <p:blipFill rotWithShape="1">
          <a:blip r:embed="rId3">
            <a:alphaModFix/>
          </a:blip>
          <a:srcRect l="-1613" t="-1456" r="-3142" b="-3299"/>
          <a:stretch/>
        </p:blipFill>
        <p:spPr>
          <a:xfrm>
            <a:off x="5078050" y="939700"/>
            <a:ext cx="3350400" cy="3350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7" name="Google Shape;197;p38"/>
          <p:cNvSpPr txBox="1">
            <a:spLocks noGrp="1"/>
          </p:cNvSpPr>
          <p:nvPr>
            <p:ph type="title"/>
          </p:nvPr>
        </p:nvSpPr>
        <p:spPr>
          <a:xfrm>
            <a:off x="713225" y="1557652"/>
            <a:ext cx="4494300" cy="139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 smtClean="0"/>
              <a:t>PyJam</a:t>
            </a:r>
            <a:endParaRPr sz="7200" dirty="0"/>
          </a:p>
        </p:txBody>
      </p:sp>
      <p:sp>
        <p:nvSpPr>
          <p:cNvPr id="198" name="Google Shape;198;p38"/>
          <p:cNvSpPr txBox="1">
            <a:spLocks noGrp="1"/>
          </p:cNvSpPr>
          <p:nvPr>
            <p:ph type="subTitle" idx="1"/>
          </p:nvPr>
        </p:nvSpPr>
        <p:spPr>
          <a:xfrm>
            <a:off x="793359" y="2849704"/>
            <a:ext cx="2287150" cy="7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dirty="0" smtClean="0"/>
              <a:t>Делай музыкальные открытия с нами!</a:t>
            </a: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856" y="221400"/>
            <a:ext cx="4753144" cy="47531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0"/>
          <p:cNvSpPr txBox="1">
            <a:spLocks noGrp="1"/>
          </p:cNvSpPr>
          <p:nvPr>
            <p:ph type="title"/>
          </p:nvPr>
        </p:nvSpPr>
        <p:spPr>
          <a:xfrm>
            <a:off x="713225" y="1538700"/>
            <a:ext cx="38589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 smtClean="0">
                <a:solidFill>
                  <a:srgbClr val="007BFF"/>
                </a:solidFill>
              </a:rPr>
              <a:t>ШОК!</a:t>
            </a:r>
            <a:endParaRPr dirty="0">
              <a:solidFill>
                <a:srgbClr val="007BFF"/>
              </a:solidFill>
            </a:endParaRPr>
          </a:p>
        </p:txBody>
      </p:sp>
      <p:sp>
        <p:nvSpPr>
          <p:cNvPr id="210" name="Google Shape;210;p40"/>
          <p:cNvSpPr txBox="1">
            <a:spLocks noGrp="1"/>
          </p:cNvSpPr>
          <p:nvPr>
            <p:ph type="subTitle" idx="1"/>
          </p:nvPr>
        </p:nvSpPr>
        <p:spPr>
          <a:xfrm>
            <a:off x="714675" y="2703965"/>
            <a:ext cx="3534000" cy="12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ts val="1100"/>
            </a:pPr>
            <a:r>
              <a:rPr lang="ru-RU" dirty="0"/>
              <a:t>П</a:t>
            </a:r>
            <a:r>
              <a:rPr lang="ru-RU" dirty="0" smtClean="0"/>
              <a:t>ользователи </a:t>
            </a:r>
            <a:r>
              <a:rPr lang="ru-RU" dirty="0"/>
              <a:t>смогут идентифицировать музыку через веб-браузер на своем компьютере или мобильном устройстве</a:t>
            </a:r>
            <a:endParaRPr dirty="0"/>
          </a:p>
        </p:txBody>
      </p:sp>
      <p:pic>
        <p:nvPicPr>
          <p:cNvPr id="211" name="Google Shape;21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7550" y="810925"/>
            <a:ext cx="3613224" cy="361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9065" y="670811"/>
            <a:ext cx="4066307" cy="406630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0360" y="938214"/>
            <a:ext cx="1443310" cy="405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BFF"/>
        </a:solidFill>
        <a:effectLst/>
      </p:bgPr>
    </p:bg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75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3200" dirty="0" smtClean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Что Вы знаете об актуальности?</a:t>
            </a:r>
            <a:endParaRPr sz="3200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75"/>
          <p:cNvSpPr txBox="1">
            <a:spLocks noGrp="1"/>
          </p:cNvSpPr>
          <p:nvPr>
            <p:ph type="body" idx="4294967295"/>
          </p:nvPr>
        </p:nvSpPr>
        <p:spPr>
          <a:xfrm>
            <a:off x="1048350" y="1211769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ru-RU" sz="1600" b="1" dirty="0">
                <a:solidFill>
                  <a:schemeClr val="bg1"/>
                </a:solidFill>
              </a:rPr>
              <a:t>Удобство использования</a:t>
            </a:r>
            <a:r>
              <a:rPr lang="ru-RU" sz="1600" dirty="0">
                <a:solidFill>
                  <a:schemeClr val="bg1"/>
                </a:solidFill>
              </a:rPr>
              <a:t>: Веб-версия </a:t>
            </a:r>
            <a:r>
              <a:rPr lang="ru-RU" sz="1600" dirty="0" err="1">
                <a:solidFill>
                  <a:schemeClr val="bg1"/>
                </a:solidFill>
              </a:rPr>
              <a:t>Shazam</a:t>
            </a:r>
            <a:r>
              <a:rPr lang="ru-RU" sz="1600" dirty="0">
                <a:solidFill>
                  <a:schemeClr val="bg1"/>
                </a:solidFill>
              </a:rPr>
              <a:t> позволит пользователям идентифицировать музыку без необходимости скачивания дополнительного приложения. Они смогут просто открыть сайт в браузере и начать использовать сервис.</a:t>
            </a:r>
          </a:p>
          <a:p>
            <a:pPr fontAlgn="base"/>
            <a:r>
              <a:rPr lang="ru-RU" sz="1600" b="1" dirty="0">
                <a:solidFill>
                  <a:schemeClr val="bg1"/>
                </a:solidFill>
              </a:rPr>
              <a:t>Доступность</a:t>
            </a:r>
            <a:r>
              <a:rPr lang="ru-RU" sz="1600" dirty="0">
                <a:solidFill>
                  <a:schemeClr val="bg1"/>
                </a:solidFill>
              </a:rPr>
              <a:t>: Не у всех есть смартфоны или желание загружать приложения. Веб-версия сделает </a:t>
            </a:r>
            <a:r>
              <a:rPr lang="ru-RU" sz="1600" dirty="0" err="1">
                <a:solidFill>
                  <a:schemeClr val="bg1"/>
                </a:solidFill>
              </a:rPr>
              <a:t>Shazam</a:t>
            </a:r>
            <a:r>
              <a:rPr lang="ru-RU" sz="1600" dirty="0">
                <a:solidFill>
                  <a:schemeClr val="bg1"/>
                </a:solidFill>
              </a:rPr>
              <a:t> доступным для тех, кто предпочитает использовать компьютер или ноутбук.</a:t>
            </a:r>
          </a:p>
          <a:p>
            <a:pPr fontAlgn="base"/>
            <a:r>
              <a:rPr lang="ru-RU" sz="1600" b="1" dirty="0">
                <a:solidFill>
                  <a:schemeClr val="bg1"/>
                </a:solidFill>
              </a:rPr>
              <a:t>Функциональность</a:t>
            </a:r>
            <a:r>
              <a:rPr lang="ru-RU" sz="1600" dirty="0">
                <a:solidFill>
                  <a:schemeClr val="bg1"/>
                </a:solidFill>
              </a:rPr>
              <a:t>: Хотя мобильное приложение предлагает отличный опыт использования, веб-версия может предложить некоторые дополнительные функции, такие </a:t>
            </a:r>
            <a:r>
              <a:rPr lang="ru-RU" sz="1600" dirty="0" smtClean="0">
                <a:solidFill>
                  <a:schemeClr val="bg1"/>
                </a:solidFill>
              </a:rPr>
              <a:t>как…</a:t>
            </a:r>
            <a:endParaRPr lang="ru-RU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9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 smtClean="0">
                <a:solidFill>
                  <a:srgbClr val="007BFF"/>
                </a:solidFill>
              </a:rPr>
              <a:t>Кратко, но по делу</a:t>
            </a:r>
            <a:endParaRPr dirty="0">
              <a:solidFill>
                <a:srgbClr val="007BFF"/>
              </a:solidFill>
            </a:endParaRPr>
          </a:p>
        </p:txBody>
      </p:sp>
      <p:sp>
        <p:nvSpPr>
          <p:cNvPr id="204" name="Google Shape;204;p39"/>
          <p:cNvSpPr txBox="1">
            <a:spLocks noGrp="1"/>
          </p:cNvSpPr>
          <p:nvPr>
            <p:ph type="subTitle" idx="1"/>
          </p:nvPr>
        </p:nvSpPr>
        <p:spPr>
          <a:xfrm>
            <a:off x="713250" y="1184862"/>
            <a:ext cx="77175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buClr>
                <a:schemeClr val="dk1"/>
              </a:buClr>
              <a:buSzPts val="1100"/>
              <a:buNone/>
            </a:pPr>
            <a:r>
              <a:rPr lang="ru-RU" sz="2180" dirty="0"/>
              <a:t>Веб-версия </a:t>
            </a:r>
            <a:r>
              <a:rPr lang="ru-RU" sz="2180" dirty="0" err="1"/>
              <a:t>Shazam</a:t>
            </a:r>
            <a:r>
              <a:rPr lang="ru-RU" sz="2180" dirty="0"/>
              <a:t> будет включать в себя все основные функции мобильного приложения, такие как распознавание музыки, сохранение истории распознанных песен, возможность добавления песен в списки воспроизведения и так далее.</a:t>
            </a:r>
            <a:endParaRPr sz="218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2"/>
          <p:cNvSpPr txBox="1">
            <a:spLocks noGrp="1"/>
          </p:cNvSpPr>
          <p:nvPr>
            <p:ph type="title"/>
          </p:nvPr>
        </p:nvSpPr>
        <p:spPr>
          <a:xfrm>
            <a:off x="713250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rgbClr val="007BFF"/>
                </a:solidFill>
              </a:rPr>
              <a:t>ТЕХНОЛОГИИ</a:t>
            </a:r>
            <a:endParaRPr dirty="0">
              <a:solidFill>
                <a:srgbClr val="007BFF"/>
              </a:solidFill>
            </a:endParaRPr>
          </a:p>
        </p:txBody>
      </p:sp>
      <p:sp>
        <p:nvSpPr>
          <p:cNvPr id="224" name="Google Shape;224;p42"/>
          <p:cNvSpPr txBox="1">
            <a:spLocks noGrp="1"/>
          </p:cNvSpPr>
          <p:nvPr>
            <p:ph type="subTitle" idx="1"/>
          </p:nvPr>
        </p:nvSpPr>
        <p:spPr>
          <a:xfrm>
            <a:off x="1978890" y="1779022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Aft>
                <a:spcPts val="1600"/>
              </a:spcAft>
              <a:buClr>
                <a:schemeClr val="dk1"/>
              </a:buClr>
              <a:buSzPts val="1100"/>
            </a:pPr>
            <a:r>
              <a:rPr lang="en-US" sz="2000" dirty="0">
                <a:solidFill>
                  <a:srgbClr val="007BFF"/>
                </a:solidFill>
              </a:rPr>
              <a:t>Flask</a:t>
            </a:r>
            <a:endParaRPr sz="2000" dirty="0">
              <a:solidFill>
                <a:srgbClr val="007BFF"/>
              </a:solidFill>
            </a:endParaRPr>
          </a:p>
        </p:txBody>
      </p:sp>
      <p:sp>
        <p:nvSpPr>
          <p:cNvPr id="225" name="Google Shape;225;p42"/>
          <p:cNvSpPr txBox="1">
            <a:spLocks noGrp="1"/>
          </p:cNvSpPr>
          <p:nvPr>
            <p:ph type="subTitle" idx="2"/>
          </p:nvPr>
        </p:nvSpPr>
        <p:spPr>
          <a:xfrm>
            <a:off x="1978890" y="2182450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ru-RU" sz="1000" dirty="0" smtClean="0"/>
              <a:t>- </a:t>
            </a:r>
            <a:r>
              <a:rPr lang="ru-RU" sz="1000" dirty="0" err="1" smtClean="0"/>
              <a:t>микрофреймворк</a:t>
            </a:r>
            <a:r>
              <a:rPr lang="ru-RU" sz="1000" dirty="0" smtClean="0"/>
              <a:t> </a:t>
            </a:r>
            <a:r>
              <a:rPr lang="ru-RU" sz="1000" dirty="0"/>
              <a:t>для веб-приложений на </a:t>
            </a:r>
            <a:r>
              <a:rPr lang="ru-RU" sz="1000" dirty="0" err="1"/>
              <a:t>Python</a:t>
            </a:r>
            <a:r>
              <a:rPr lang="ru-RU" sz="1000" dirty="0"/>
              <a:t>, используется для создания веб-интерфейса</a:t>
            </a:r>
            <a:endParaRPr sz="1000" dirty="0"/>
          </a:p>
        </p:txBody>
      </p:sp>
      <p:sp>
        <p:nvSpPr>
          <p:cNvPr id="226" name="Google Shape;226;p42"/>
          <p:cNvSpPr txBox="1">
            <a:spLocks noGrp="1"/>
          </p:cNvSpPr>
          <p:nvPr>
            <p:ph type="subTitle" idx="3"/>
          </p:nvPr>
        </p:nvSpPr>
        <p:spPr>
          <a:xfrm>
            <a:off x="5837615" y="1779022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Aft>
                <a:spcPts val="1600"/>
              </a:spcAft>
              <a:buClr>
                <a:schemeClr val="dk1"/>
              </a:buClr>
              <a:buSzPts val="1100"/>
            </a:pPr>
            <a:r>
              <a:rPr lang="en-US" sz="2000" dirty="0" err="1">
                <a:solidFill>
                  <a:srgbClr val="007BFF"/>
                </a:solidFill>
              </a:rPr>
              <a:t>Asyncio</a:t>
            </a:r>
            <a:endParaRPr sz="2000" dirty="0">
              <a:solidFill>
                <a:srgbClr val="007BFF"/>
              </a:solidFill>
            </a:endParaRPr>
          </a:p>
        </p:txBody>
      </p:sp>
      <p:sp>
        <p:nvSpPr>
          <p:cNvPr id="227" name="Google Shape;227;p42"/>
          <p:cNvSpPr txBox="1">
            <a:spLocks noGrp="1"/>
          </p:cNvSpPr>
          <p:nvPr>
            <p:ph type="subTitle" idx="4"/>
          </p:nvPr>
        </p:nvSpPr>
        <p:spPr>
          <a:xfrm>
            <a:off x="5837615" y="2182447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ru-RU" sz="1000" dirty="0"/>
              <a:t>- модуль для асинхронного программирования в </a:t>
            </a:r>
            <a:r>
              <a:rPr lang="ru-RU" sz="1000" dirty="0" err="1"/>
              <a:t>Python</a:t>
            </a:r>
            <a:r>
              <a:rPr lang="ru-RU" sz="1000" dirty="0"/>
              <a:t>, используется для асинхронной загрузки изображений</a:t>
            </a:r>
            <a:endParaRPr sz="1000" dirty="0"/>
          </a:p>
        </p:txBody>
      </p:sp>
      <p:sp>
        <p:nvSpPr>
          <p:cNvPr id="228" name="Google Shape;228;p42"/>
          <p:cNvSpPr txBox="1">
            <a:spLocks noGrp="1"/>
          </p:cNvSpPr>
          <p:nvPr>
            <p:ph type="subTitle" idx="5"/>
          </p:nvPr>
        </p:nvSpPr>
        <p:spPr>
          <a:xfrm>
            <a:off x="1981265" y="3162606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Aft>
                <a:spcPts val="1600"/>
              </a:spcAft>
              <a:buClr>
                <a:schemeClr val="dk1"/>
              </a:buClr>
              <a:buSzPts val="1100"/>
            </a:pPr>
            <a:r>
              <a:rPr lang="en-US" sz="2000" dirty="0" err="1">
                <a:solidFill>
                  <a:srgbClr val="007BFF"/>
                </a:solidFill>
              </a:rPr>
              <a:t>SQLAlchemy</a:t>
            </a:r>
            <a:endParaRPr sz="2000" dirty="0">
              <a:solidFill>
                <a:srgbClr val="007BFF"/>
              </a:solidFill>
            </a:endParaRPr>
          </a:p>
        </p:txBody>
      </p:sp>
      <p:sp>
        <p:nvSpPr>
          <p:cNvPr id="229" name="Google Shape;229;p42"/>
          <p:cNvSpPr txBox="1">
            <a:spLocks noGrp="1"/>
          </p:cNvSpPr>
          <p:nvPr>
            <p:ph type="subTitle" idx="6"/>
          </p:nvPr>
        </p:nvSpPr>
        <p:spPr>
          <a:xfrm>
            <a:off x="1981265" y="3566032"/>
            <a:ext cx="23793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ru-RU" sz="1000" dirty="0"/>
              <a:t>- ORM (</a:t>
            </a:r>
            <a:r>
              <a:rPr lang="ru-RU" sz="1000" dirty="0" err="1"/>
              <a:t>Object-Relational</a:t>
            </a:r>
            <a:r>
              <a:rPr lang="ru-RU" sz="1000" dirty="0"/>
              <a:t> </a:t>
            </a:r>
            <a:r>
              <a:rPr lang="ru-RU" sz="1000" dirty="0" err="1"/>
              <a:t>Mapping</a:t>
            </a:r>
            <a:r>
              <a:rPr lang="ru-RU" sz="1000" dirty="0"/>
              <a:t>) для </a:t>
            </a:r>
            <a:r>
              <a:rPr lang="ru-RU" sz="1000" dirty="0" err="1"/>
              <a:t>Python</a:t>
            </a:r>
            <a:r>
              <a:rPr lang="ru-RU" sz="1000" dirty="0"/>
              <a:t>, используется для работы с базой данных</a:t>
            </a:r>
            <a:endParaRPr sz="1000" dirty="0"/>
          </a:p>
        </p:txBody>
      </p:sp>
      <p:sp>
        <p:nvSpPr>
          <p:cNvPr id="230" name="Google Shape;230;p42"/>
          <p:cNvSpPr txBox="1">
            <a:spLocks noGrp="1"/>
          </p:cNvSpPr>
          <p:nvPr>
            <p:ph type="subTitle" idx="7"/>
          </p:nvPr>
        </p:nvSpPr>
        <p:spPr>
          <a:xfrm>
            <a:off x="5839610" y="3162608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Aft>
                <a:spcPts val="1600"/>
              </a:spcAft>
              <a:buClr>
                <a:schemeClr val="dk1"/>
              </a:buClr>
              <a:buSzPts val="1100"/>
            </a:pPr>
            <a:r>
              <a:rPr lang="en-US" sz="2000" dirty="0">
                <a:solidFill>
                  <a:srgbClr val="007BFF"/>
                </a:solidFill>
              </a:rPr>
              <a:t>Bootstrap</a:t>
            </a:r>
            <a:endParaRPr sz="2000" dirty="0">
              <a:solidFill>
                <a:srgbClr val="007BFF"/>
              </a:solidFill>
            </a:endParaRPr>
          </a:p>
        </p:txBody>
      </p:sp>
      <p:sp>
        <p:nvSpPr>
          <p:cNvPr id="231" name="Google Shape;231;p42"/>
          <p:cNvSpPr txBox="1">
            <a:spLocks noGrp="1"/>
          </p:cNvSpPr>
          <p:nvPr>
            <p:ph type="subTitle" idx="8"/>
          </p:nvPr>
        </p:nvSpPr>
        <p:spPr>
          <a:xfrm>
            <a:off x="5839610" y="3566033"/>
            <a:ext cx="23772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ru-RU" sz="1000" dirty="0"/>
              <a:t>- </a:t>
            </a:r>
            <a:r>
              <a:rPr lang="ru-RU" sz="1000" dirty="0" err="1"/>
              <a:t>фреймворк</a:t>
            </a:r>
            <a:r>
              <a:rPr lang="ru-RU" sz="1000" dirty="0"/>
              <a:t> для разработки интерфейсов, используется для стилизации веб-страниц</a:t>
            </a:r>
            <a:endParaRPr sz="1000" dirty="0"/>
          </a:p>
        </p:txBody>
      </p:sp>
      <p:sp>
        <p:nvSpPr>
          <p:cNvPr id="232" name="Google Shape;232;p42"/>
          <p:cNvSpPr/>
          <p:nvPr/>
        </p:nvSpPr>
        <p:spPr>
          <a:xfrm>
            <a:off x="4783577" y="3066400"/>
            <a:ext cx="920700" cy="920700"/>
          </a:xfrm>
          <a:prstGeom prst="ellipse">
            <a:avLst/>
          </a:prstGeom>
          <a:solidFill>
            <a:srgbClr val="007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42"/>
          <p:cNvSpPr/>
          <p:nvPr/>
        </p:nvSpPr>
        <p:spPr>
          <a:xfrm>
            <a:off x="4783577" y="1681950"/>
            <a:ext cx="920700" cy="920700"/>
          </a:xfrm>
          <a:prstGeom prst="ellipse">
            <a:avLst/>
          </a:prstGeom>
          <a:solidFill>
            <a:srgbClr val="007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42"/>
          <p:cNvSpPr/>
          <p:nvPr/>
        </p:nvSpPr>
        <p:spPr>
          <a:xfrm>
            <a:off x="927190" y="3066400"/>
            <a:ext cx="920700" cy="920700"/>
          </a:xfrm>
          <a:prstGeom prst="ellipse">
            <a:avLst/>
          </a:prstGeom>
          <a:solidFill>
            <a:srgbClr val="007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42"/>
          <p:cNvSpPr/>
          <p:nvPr/>
        </p:nvSpPr>
        <p:spPr>
          <a:xfrm>
            <a:off x="927190" y="1681950"/>
            <a:ext cx="920700" cy="920700"/>
          </a:xfrm>
          <a:prstGeom prst="ellipse">
            <a:avLst/>
          </a:prstGeom>
          <a:solidFill>
            <a:srgbClr val="007BFF"/>
          </a:solidFill>
          <a:ln>
            <a:solidFill>
              <a:srgbClr val="007BFF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7BFF"/>
              </a:solidFill>
            </a:endParaRPr>
          </a:p>
        </p:txBody>
      </p:sp>
      <p:sp>
        <p:nvSpPr>
          <p:cNvPr id="236" name="Google Shape;236;p42"/>
          <p:cNvSpPr txBox="1">
            <a:spLocks noGrp="1"/>
          </p:cNvSpPr>
          <p:nvPr>
            <p:ph type="title" idx="9"/>
          </p:nvPr>
        </p:nvSpPr>
        <p:spPr>
          <a:xfrm>
            <a:off x="1097280" y="1844061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237" name="Google Shape;237;p42"/>
          <p:cNvSpPr txBox="1">
            <a:spLocks noGrp="1"/>
          </p:cNvSpPr>
          <p:nvPr>
            <p:ph type="title" idx="13"/>
          </p:nvPr>
        </p:nvSpPr>
        <p:spPr>
          <a:xfrm>
            <a:off x="4956048" y="1849011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238" name="Google Shape;238;p42"/>
          <p:cNvSpPr txBox="1">
            <a:spLocks noGrp="1"/>
          </p:cNvSpPr>
          <p:nvPr>
            <p:ph type="title" idx="14"/>
          </p:nvPr>
        </p:nvSpPr>
        <p:spPr>
          <a:xfrm>
            <a:off x="1097280" y="3233949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39" name="Google Shape;239;p42"/>
          <p:cNvSpPr txBox="1">
            <a:spLocks noGrp="1"/>
          </p:cNvSpPr>
          <p:nvPr>
            <p:ph type="title" idx="15"/>
          </p:nvPr>
        </p:nvSpPr>
        <p:spPr>
          <a:xfrm>
            <a:off x="4956048" y="3233949"/>
            <a:ext cx="5760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58108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5982" y="2926213"/>
            <a:ext cx="4220256" cy="19386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03" name="Google Shape;203;p39"/>
          <p:cNvSpPr txBox="1">
            <a:spLocks noGrp="1"/>
          </p:cNvSpPr>
          <p:nvPr>
            <p:ph type="title"/>
          </p:nvPr>
        </p:nvSpPr>
        <p:spPr>
          <a:xfrm>
            <a:off x="691819" y="220162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 smtClean="0">
                <a:solidFill>
                  <a:srgbClr val="007BFF"/>
                </a:solidFill>
              </a:rPr>
              <a:t>Скриншоты – куда без них)</a:t>
            </a:r>
            <a:endParaRPr dirty="0">
              <a:solidFill>
                <a:srgbClr val="007BFF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3437" y="1017725"/>
            <a:ext cx="4087770" cy="21109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30" name="Picture 6" descr="C:\Users\Litvinenko_Zahar\Downloads\photo_5283229891057277817_y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79" y="1140698"/>
            <a:ext cx="4916383" cy="253501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0671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0"/>
          <p:cNvSpPr txBox="1">
            <a:spLocks noGrp="1"/>
          </p:cNvSpPr>
          <p:nvPr>
            <p:ph type="title"/>
          </p:nvPr>
        </p:nvSpPr>
        <p:spPr>
          <a:xfrm>
            <a:off x="2099113" y="420909"/>
            <a:ext cx="4980344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200" dirty="0" smtClean="0">
                <a:solidFill>
                  <a:srgbClr val="007BFF"/>
                </a:solidFill>
              </a:rPr>
              <a:t>Свяжитесь с нами!</a:t>
            </a:r>
            <a:endParaRPr sz="3200" dirty="0">
              <a:solidFill>
                <a:srgbClr val="007BFF"/>
              </a:solidFill>
            </a:endParaRPr>
          </a:p>
        </p:txBody>
      </p:sp>
      <p:sp>
        <p:nvSpPr>
          <p:cNvPr id="20" name="Google Shape;210;p40"/>
          <p:cNvSpPr txBox="1">
            <a:spLocks/>
          </p:cNvSpPr>
          <p:nvPr/>
        </p:nvSpPr>
        <p:spPr>
          <a:xfrm>
            <a:off x="993281" y="14538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dirty="0" smtClean="0"/>
              <a:t>community@pyjam.ru</a:t>
            </a:r>
            <a:endParaRPr lang="en-US" dirty="0"/>
          </a:p>
        </p:txBody>
      </p:sp>
      <p:sp>
        <p:nvSpPr>
          <p:cNvPr id="21" name="Google Shape;210;p40"/>
          <p:cNvSpPr txBox="1">
            <a:spLocks/>
          </p:cNvSpPr>
          <p:nvPr/>
        </p:nvSpPr>
        <p:spPr>
          <a:xfrm>
            <a:off x="1145681" y="16062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22" name="Google Shape;210;p40"/>
          <p:cNvSpPr txBox="1">
            <a:spLocks/>
          </p:cNvSpPr>
          <p:nvPr/>
        </p:nvSpPr>
        <p:spPr>
          <a:xfrm>
            <a:off x="1298081" y="17586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23" name="Google Shape;210;p40"/>
          <p:cNvSpPr txBox="1">
            <a:spLocks/>
          </p:cNvSpPr>
          <p:nvPr/>
        </p:nvSpPr>
        <p:spPr>
          <a:xfrm>
            <a:off x="1450481" y="19110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24" name="Google Shape;210;p40"/>
          <p:cNvSpPr txBox="1">
            <a:spLocks/>
          </p:cNvSpPr>
          <p:nvPr/>
        </p:nvSpPr>
        <p:spPr>
          <a:xfrm>
            <a:off x="1602881" y="20634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25" name="Google Shape;210;p40"/>
          <p:cNvSpPr txBox="1">
            <a:spLocks/>
          </p:cNvSpPr>
          <p:nvPr/>
        </p:nvSpPr>
        <p:spPr>
          <a:xfrm>
            <a:off x="1755281" y="22158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26" name="Google Shape;210;p40"/>
          <p:cNvSpPr txBox="1">
            <a:spLocks/>
          </p:cNvSpPr>
          <p:nvPr/>
        </p:nvSpPr>
        <p:spPr>
          <a:xfrm>
            <a:off x="1907681" y="23682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27" name="Google Shape;210;p40"/>
          <p:cNvSpPr txBox="1">
            <a:spLocks/>
          </p:cNvSpPr>
          <p:nvPr/>
        </p:nvSpPr>
        <p:spPr>
          <a:xfrm>
            <a:off x="2060081" y="25206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28" name="Google Shape;210;p40"/>
          <p:cNvSpPr txBox="1">
            <a:spLocks/>
          </p:cNvSpPr>
          <p:nvPr/>
        </p:nvSpPr>
        <p:spPr>
          <a:xfrm>
            <a:off x="2212481" y="26730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29" name="Google Shape;210;p40"/>
          <p:cNvSpPr txBox="1">
            <a:spLocks/>
          </p:cNvSpPr>
          <p:nvPr/>
        </p:nvSpPr>
        <p:spPr>
          <a:xfrm>
            <a:off x="2364881" y="28254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30" name="Google Shape;210;p40"/>
          <p:cNvSpPr txBox="1">
            <a:spLocks/>
          </p:cNvSpPr>
          <p:nvPr/>
        </p:nvSpPr>
        <p:spPr>
          <a:xfrm>
            <a:off x="2517281" y="29778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31" name="Google Shape;210;p40"/>
          <p:cNvSpPr txBox="1">
            <a:spLocks/>
          </p:cNvSpPr>
          <p:nvPr/>
        </p:nvSpPr>
        <p:spPr>
          <a:xfrm>
            <a:off x="2669681" y="31302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32" name="Google Shape;210;p40"/>
          <p:cNvSpPr txBox="1">
            <a:spLocks/>
          </p:cNvSpPr>
          <p:nvPr/>
        </p:nvSpPr>
        <p:spPr>
          <a:xfrm>
            <a:off x="2822081" y="32826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33" name="Google Shape;210;p40"/>
          <p:cNvSpPr txBox="1">
            <a:spLocks/>
          </p:cNvSpPr>
          <p:nvPr/>
        </p:nvSpPr>
        <p:spPr>
          <a:xfrm>
            <a:off x="2974481" y="34350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34" name="Google Shape;210;p40"/>
          <p:cNvSpPr txBox="1">
            <a:spLocks/>
          </p:cNvSpPr>
          <p:nvPr/>
        </p:nvSpPr>
        <p:spPr>
          <a:xfrm>
            <a:off x="3126881" y="35874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35" name="Google Shape;210;p40"/>
          <p:cNvSpPr txBox="1">
            <a:spLocks/>
          </p:cNvSpPr>
          <p:nvPr/>
        </p:nvSpPr>
        <p:spPr>
          <a:xfrm>
            <a:off x="3279281" y="37398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36" name="Google Shape;210;p40"/>
          <p:cNvSpPr txBox="1">
            <a:spLocks/>
          </p:cNvSpPr>
          <p:nvPr/>
        </p:nvSpPr>
        <p:spPr>
          <a:xfrm>
            <a:off x="3431681" y="38922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37" name="Google Shape;210;p40"/>
          <p:cNvSpPr txBox="1">
            <a:spLocks/>
          </p:cNvSpPr>
          <p:nvPr/>
        </p:nvSpPr>
        <p:spPr>
          <a:xfrm>
            <a:off x="3584081" y="40446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38" name="Google Shape;210;p40"/>
          <p:cNvSpPr txBox="1">
            <a:spLocks/>
          </p:cNvSpPr>
          <p:nvPr/>
        </p:nvSpPr>
        <p:spPr>
          <a:xfrm>
            <a:off x="3736481" y="41970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39" name="Google Shape;210;p40"/>
          <p:cNvSpPr txBox="1">
            <a:spLocks/>
          </p:cNvSpPr>
          <p:nvPr/>
        </p:nvSpPr>
        <p:spPr>
          <a:xfrm>
            <a:off x="3888881" y="43494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40" name="Google Shape;210;p40"/>
          <p:cNvSpPr txBox="1">
            <a:spLocks/>
          </p:cNvSpPr>
          <p:nvPr/>
        </p:nvSpPr>
        <p:spPr>
          <a:xfrm>
            <a:off x="4041281" y="45018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54" name="Google Shape;210;p40"/>
          <p:cNvSpPr txBox="1">
            <a:spLocks/>
          </p:cNvSpPr>
          <p:nvPr/>
        </p:nvSpPr>
        <p:spPr>
          <a:xfrm>
            <a:off x="4784868" y="28101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55" name="Google Shape;210;p40"/>
          <p:cNvSpPr txBox="1">
            <a:spLocks/>
          </p:cNvSpPr>
          <p:nvPr/>
        </p:nvSpPr>
        <p:spPr>
          <a:xfrm>
            <a:off x="4937268" y="29625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56" name="Google Shape;210;p40"/>
          <p:cNvSpPr txBox="1">
            <a:spLocks/>
          </p:cNvSpPr>
          <p:nvPr/>
        </p:nvSpPr>
        <p:spPr>
          <a:xfrm>
            <a:off x="5089668" y="31149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57" name="Google Shape;210;p40"/>
          <p:cNvSpPr txBox="1">
            <a:spLocks/>
          </p:cNvSpPr>
          <p:nvPr/>
        </p:nvSpPr>
        <p:spPr>
          <a:xfrm>
            <a:off x="5242068" y="32673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58" name="Google Shape;210;p40"/>
          <p:cNvSpPr txBox="1">
            <a:spLocks/>
          </p:cNvSpPr>
          <p:nvPr/>
        </p:nvSpPr>
        <p:spPr>
          <a:xfrm>
            <a:off x="5394468" y="34197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59" name="Google Shape;210;p40"/>
          <p:cNvSpPr txBox="1">
            <a:spLocks/>
          </p:cNvSpPr>
          <p:nvPr/>
        </p:nvSpPr>
        <p:spPr>
          <a:xfrm>
            <a:off x="5546868" y="35721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60" name="Google Shape;210;p40"/>
          <p:cNvSpPr txBox="1">
            <a:spLocks/>
          </p:cNvSpPr>
          <p:nvPr/>
        </p:nvSpPr>
        <p:spPr>
          <a:xfrm>
            <a:off x="5699268" y="37245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61" name="Google Shape;210;p40"/>
          <p:cNvSpPr txBox="1">
            <a:spLocks/>
          </p:cNvSpPr>
          <p:nvPr/>
        </p:nvSpPr>
        <p:spPr>
          <a:xfrm>
            <a:off x="5851668" y="38769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62" name="Google Shape;210;p40"/>
          <p:cNvSpPr txBox="1">
            <a:spLocks/>
          </p:cNvSpPr>
          <p:nvPr/>
        </p:nvSpPr>
        <p:spPr>
          <a:xfrm>
            <a:off x="6004068" y="40293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63" name="Google Shape;210;p40"/>
          <p:cNvSpPr txBox="1">
            <a:spLocks/>
          </p:cNvSpPr>
          <p:nvPr/>
        </p:nvSpPr>
        <p:spPr>
          <a:xfrm>
            <a:off x="6156468" y="41817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64" name="Google Shape;210;p40"/>
          <p:cNvSpPr txBox="1">
            <a:spLocks/>
          </p:cNvSpPr>
          <p:nvPr/>
        </p:nvSpPr>
        <p:spPr>
          <a:xfrm>
            <a:off x="6308868" y="43341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65" name="Google Shape;210;p40"/>
          <p:cNvSpPr txBox="1">
            <a:spLocks/>
          </p:cNvSpPr>
          <p:nvPr/>
        </p:nvSpPr>
        <p:spPr>
          <a:xfrm>
            <a:off x="6461268" y="4486509"/>
            <a:ext cx="3534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SzPts val="1100"/>
            </a:pPr>
            <a:r>
              <a:rPr lang="en-US" smtClean="0"/>
              <a:t>community@pyjam.ru</a:t>
            </a:r>
            <a:endParaRPr lang="en-US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4135199" y="1588763"/>
            <a:ext cx="87500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SzPts val="1100"/>
            </a:pPr>
            <a:r>
              <a:rPr lang="en-US" sz="3600" b="1" dirty="0">
                <a:solidFill>
                  <a:srgbClr val="007BFF"/>
                </a:solidFill>
                <a:latin typeface="Bauhaus 93" panose="04030905020B02020C02" pitchFamily="82" charset="0"/>
              </a:rPr>
              <a:t>community@pyjam.ru</a:t>
            </a:r>
            <a:endParaRPr lang="en-US" sz="3600" b="1" dirty="0">
              <a:solidFill>
                <a:srgbClr val="007BFF"/>
              </a:solidFill>
              <a:latin typeface="Bauhaus 93" panose="04030905020B02020C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0182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artup Slide Deck by Slidesgo">
  <a:themeElements>
    <a:clrScheme name="Simple Light">
      <a:dk1>
        <a:srgbClr val="000000"/>
      </a:dk1>
      <a:lt1>
        <a:srgbClr val="FFFFFF"/>
      </a:lt1>
      <a:dk2>
        <a:srgbClr val="9E59AA"/>
      </a:dk2>
      <a:lt2>
        <a:srgbClr val="37474F"/>
      </a:lt2>
      <a:accent1>
        <a:srgbClr val="E3C3E9"/>
      </a:accent1>
      <a:accent2>
        <a:srgbClr val="212121"/>
      </a:accent2>
      <a:accent3>
        <a:srgbClr val="263238"/>
      </a:accent3>
      <a:accent4>
        <a:srgbClr val="999999"/>
      </a:accent4>
      <a:accent5>
        <a:srgbClr val="595959"/>
      </a:accent5>
      <a:accent6>
        <a:srgbClr val="BA68C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239</Words>
  <Application>Microsoft Office PowerPoint</Application>
  <PresentationFormat>Экран (16:9)</PresentationFormat>
  <Paragraphs>59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10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7</vt:i4>
      </vt:variant>
    </vt:vector>
  </HeadingPairs>
  <TitlesOfParts>
    <vt:vector size="19" baseType="lpstr">
      <vt:lpstr>Montserrat Black</vt:lpstr>
      <vt:lpstr>Montserrat Medium</vt:lpstr>
      <vt:lpstr>Proxima Nova Semibold</vt:lpstr>
      <vt:lpstr>Roboto</vt:lpstr>
      <vt:lpstr>Bauhaus 93</vt:lpstr>
      <vt:lpstr>Montserrat ExtraBold</vt:lpstr>
      <vt:lpstr>Arial</vt:lpstr>
      <vt:lpstr>Montserrat SemiBold</vt:lpstr>
      <vt:lpstr>Montserrat</vt:lpstr>
      <vt:lpstr>Proxima Nova</vt:lpstr>
      <vt:lpstr>Startup Slide Deck by Slidesgo</vt:lpstr>
      <vt:lpstr>Slidesgo Final Pages</vt:lpstr>
      <vt:lpstr>PyJam</vt:lpstr>
      <vt:lpstr>ШОК!</vt:lpstr>
      <vt:lpstr>Что Вы знаете об актуальности?</vt:lpstr>
      <vt:lpstr>Кратко, но по делу</vt:lpstr>
      <vt:lpstr>ТЕХНОЛОГИИ</vt:lpstr>
      <vt:lpstr>Скриншоты – куда без них)</vt:lpstr>
      <vt:lpstr>Свяжитесь с нами!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PyJam</dc:title>
  <dc:creator>Litvinenko_Zahar</dc:creator>
  <cp:lastModifiedBy>Litvinenko_Zahar</cp:lastModifiedBy>
  <cp:revision>11</cp:revision>
  <dcterms:modified xsi:type="dcterms:W3CDTF">2024-04-26T11:50:00Z</dcterms:modified>
</cp:coreProperties>
</file>